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62" r:id="rId2"/>
    <p:sldId id="263" r:id="rId3"/>
    <p:sldId id="264" r:id="rId4"/>
  </p:sldIdLst>
  <p:sldSz cx="9144000" cy="5143500" type="screen16x9"/>
  <p:notesSz cx="7102475" cy="93884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1" roundtripDataSignature="AMtx7mhVQYoghceSgVNGQ31SWIV83/Yr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2CC12B-5AC4-46F5-872E-93936AC2DECB}">
  <a:tblStyle styleId="{E22CC12B-5AC4-46F5-872E-93936AC2DEC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7" d="100"/>
          <a:sy n="127" d="100"/>
        </p:scale>
        <p:origin x="108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51" Type="http://customschemas.google.com/relationships/presentationmetadata" Target="metadata"/><Relationship Id="rId3" Type="http://schemas.openxmlformats.org/officeDocument/2006/relationships/slide" Target="slides/slide2.xml"/><Relationship Id="rId55" Type="http://schemas.openxmlformats.org/officeDocument/2006/relationships/tableStyles" Target="tableStyles.xml"/><Relationship Id="rId2" Type="http://schemas.openxmlformats.org/officeDocument/2006/relationships/slide" Target="slides/slide1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53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52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bf8d953ae9_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bf8d953ae9_3_1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bf8d953ae9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bf8d953ae9_3_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Hopefully will </a:t>
            </a:r>
            <a:r>
              <a:rPr lang="en-US"/>
              <a:t>have member </a:t>
            </a:r>
            <a:r>
              <a:rPr lang="en-US" dirty="0"/>
              <a:t>to member interaction - asking each other questions and conversing together</a:t>
            </a:r>
          </a:p>
          <a:p>
            <a:pPr marL="0" indent="0">
              <a:buNone/>
            </a:pPr>
            <a:endParaRPr dirty="0">
              <a:solidFill>
                <a:srgbClr val="9900FF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3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3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>
            <a:spLocks noGrp="1"/>
          </p:cNvSpPr>
          <p:nvPr>
            <p:ph type="title"/>
          </p:nvPr>
        </p:nvSpPr>
        <p:spPr>
          <a:xfrm>
            <a:off x="311700" y="177175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600" b="1" dirty="0">
                <a:latin typeface="Arial"/>
                <a:ea typeface="Arial"/>
                <a:cs typeface="Arial"/>
                <a:sym typeface="Arial"/>
              </a:rPr>
              <a:t>Online </a:t>
            </a:r>
            <a:r>
              <a:rPr lang="en" sz="3600" b="1" dirty="0"/>
              <a:t>Group Ground Rules</a:t>
            </a:r>
            <a:endParaRPr sz="36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6"/>
          <p:cNvSpPr txBox="1">
            <a:spLocks noGrp="1"/>
          </p:cNvSpPr>
          <p:nvPr>
            <p:ph type="body" idx="1"/>
          </p:nvPr>
        </p:nvSpPr>
        <p:spPr>
          <a:xfrm>
            <a:off x="223500" y="699125"/>
            <a:ext cx="8608800" cy="40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dirty="0"/>
          </a:p>
          <a:p>
            <a:pPr marL="457200" lvl="0" indent="-381000" algn="l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" sz="2400" b="1" dirty="0">
                <a:latin typeface="Arial"/>
                <a:ea typeface="Arial"/>
                <a:cs typeface="Arial"/>
                <a:sym typeface="Arial"/>
              </a:rPr>
              <a:t>Raise Hand</a:t>
            </a:r>
            <a:endParaRPr sz="2400" b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 b="1" dirty="0">
                <a:latin typeface="Arial"/>
                <a:ea typeface="Arial"/>
                <a:cs typeface="Arial"/>
                <a:sym typeface="Arial"/>
              </a:rPr>
              <a:t>No</a:t>
            </a: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 Background</a:t>
            </a:r>
            <a:r>
              <a:rPr lang="en" sz="24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400" b="1" dirty="0"/>
              <a:t>N</a:t>
            </a:r>
            <a:r>
              <a:rPr lang="en" sz="2400" b="1" dirty="0">
                <a:latin typeface="Arial"/>
                <a:ea typeface="Arial"/>
                <a:cs typeface="Arial"/>
                <a:sym typeface="Arial"/>
              </a:rPr>
              <a:t>oise </a:t>
            </a: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(TV, music, talking)</a:t>
            </a:r>
            <a:r>
              <a:rPr lang="en" sz="2400" b="1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2400" b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 b="1" dirty="0">
                <a:latin typeface="Arial"/>
                <a:ea typeface="Arial"/>
                <a:cs typeface="Arial"/>
                <a:sym typeface="Arial"/>
              </a:rPr>
              <a:t>Arrive</a:t>
            </a: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 on </a:t>
            </a:r>
            <a:r>
              <a:rPr lang="en" sz="2400" b="1" dirty="0"/>
              <a:t>T</a:t>
            </a:r>
            <a:r>
              <a:rPr lang="en" sz="2400" b="1" dirty="0">
                <a:latin typeface="Arial"/>
                <a:ea typeface="Arial"/>
                <a:cs typeface="Arial"/>
                <a:sym typeface="Arial"/>
              </a:rPr>
              <a:t>ime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endParaRPr lang="en"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 b="1" dirty="0"/>
              <a:t> Attendance - Commitment</a:t>
            </a:r>
            <a:endParaRPr sz="2400" b="1" dirty="0"/>
          </a:p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dirty="0"/>
          </a:p>
        </p:txBody>
      </p:sp>
      <p:pic>
        <p:nvPicPr>
          <p:cNvPr id="122" name="Google Shape;122;p6"/>
          <p:cNvPicPr preferRelativeResize="0"/>
          <p:nvPr/>
        </p:nvPicPr>
        <p:blipFill rotWithShape="1">
          <a:blip r:embed="rId3">
            <a:alphaModFix/>
          </a:blip>
          <a:srcRect t="-10639" b="10640"/>
          <a:stretch/>
        </p:blipFill>
        <p:spPr>
          <a:xfrm>
            <a:off x="2971348" y="1159549"/>
            <a:ext cx="782300" cy="85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24004" y="1929513"/>
            <a:ext cx="952300" cy="1011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15191" y="2838031"/>
            <a:ext cx="952300" cy="7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6"/>
          <p:cNvSpPr txBox="1"/>
          <p:nvPr/>
        </p:nvSpPr>
        <p:spPr>
          <a:xfrm>
            <a:off x="6189500" y="3000975"/>
            <a:ext cx="2690700" cy="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571539-1DDE-4E30-9975-EEFD413F9D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6819" y="3616605"/>
            <a:ext cx="1625420" cy="11797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f8d953ae9_3_10"/>
          <p:cNvSpPr txBox="1">
            <a:spLocks noGrp="1"/>
          </p:cNvSpPr>
          <p:nvPr>
            <p:ph type="title"/>
          </p:nvPr>
        </p:nvSpPr>
        <p:spPr>
          <a:xfrm>
            <a:off x="311700" y="28855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Online Group Ground Rules</a:t>
            </a:r>
            <a:endParaRPr sz="3600" b="1" dirty="0"/>
          </a:p>
        </p:txBody>
      </p:sp>
      <p:sp>
        <p:nvSpPr>
          <p:cNvPr id="134" name="Google Shape;134;gbf8d953ae9_3_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5. Take Turns </a:t>
            </a:r>
            <a:r>
              <a:rPr lang="en" sz="2400" dirty="0"/>
              <a:t>and</a:t>
            </a:r>
            <a:r>
              <a:rPr lang="en" sz="2400" b="1" dirty="0"/>
              <a:t> Listen </a:t>
            </a:r>
            <a:endParaRPr sz="2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6.</a:t>
            </a:r>
            <a:r>
              <a:rPr lang="en" sz="2400" dirty="0">
                <a:solidFill>
                  <a:schemeClr val="dk1"/>
                </a:solidFill>
              </a:rPr>
              <a:t> </a:t>
            </a:r>
            <a:r>
              <a:rPr lang="en" sz="2400" b="1" dirty="0">
                <a:solidFill>
                  <a:schemeClr val="bg2"/>
                </a:solidFill>
              </a:rPr>
              <a:t>Confidentiality</a:t>
            </a:r>
            <a:endParaRPr sz="2400" b="1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bg2"/>
                </a:solidFill>
              </a:rPr>
              <a:t>7</a:t>
            </a:r>
            <a:r>
              <a:rPr lang="en" sz="2400" b="1" dirty="0">
                <a:solidFill>
                  <a:schemeClr val="dk1"/>
                </a:solidFill>
              </a:rPr>
              <a:t>. </a:t>
            </a:r>
            <a:r>
              <a:rPr lang="en" sz="2400" b="1" dirty="0"/>
              <a:t>RESPECTFUL Exchange</a:t>
            </a:r>
            <a:endParaRPr sz="24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 b="1" dirty="0"/>
              <a:t>    </a:t>
            </a:r>
            <a:endParaRPr sz="24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 b="1" dirty="0"/>
              <a:t>8. </a:t>
            </a:r>
            <a:r>
              <a:rPr lang="en-US" sz="2400" b="1" dirty="0">
                <a:solidFill>
                  <a:srgbClr val="666666"/>
                </a:solidFill>
              </a:rPr>
              <a:t>P</a:t>
            </a:r>
            <a:r>
              <a:rPr lang="en" sz="2400" b="1" dirty="0">
                <a:solidFill>
                  <a:srgbClr val="666666"/>
                </a:solidFill>
              </a:rPr>
              <a:t>atience</a:t>
            </a:r>
            <a:r>
              <a:rPr lang="en" sz="2400" dirty="0">
                <a:solidFill>
                  <a:srgbClr val="666666"/>
                </a:solidFill>
              </a:rPr>
              <a:t> and </a:t>
            </a:r>
            <a:r>
              <a:rPr lang="en" sz="2400" b="1" dirty="0">
                <a:solidFill>
                  <a:srgbClr val="666666"/>
                </a:solidFill>
              </a:rPr>
              <a:t>Humor Appreciated</a:t>
            </a:r>
            <a:endParaRPr sz="2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37" name="Google Shape;137;gbf8d953ae9_3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3877" y="1057119"/>
            <a:ext cx="2251075" cy="1125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bf8d953ae9_3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0100" y="2278013"/>
            <a:ext cx="982000" cy="88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bf8d953ae9_3_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81033" y="3166213"/>
            <a:ext cx="2137398" cy="1044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bf8d953ae9_3_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Online Group Ground Rules</a:t>
            </a:r>
            <a:endParaRPr sz="3600" b="1" dirty="0"/>
          </a:p>
        </p:txBody>
      </p:sp>
      <p:sp>
        <p:nvSpPr>
          <p:cNvPr id="143" name="Google Shape;143;gbf8d953ae9_3_5"/>
          <p:cNvSpPr txBox="1">
            <a:spLocks noGrp="1"/>
          </p:cNvSpPr>
          <p:nvPr>
            <p:ph type="body" idx="1"/>
          </p:nvPr>
        </p:nvSpPr>
        <p:spPr>
          <a:xfrm>
            <a:off x="372624" y="1282075"/>
            <a:ext cx="845967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666666"/>
                </a:solidFill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666666"/>
                </a:solidFill>
              </a:rPr>
              <a:t>9. Both Thoughts </a:t>
            </a:r>
            <a:r>
              <a:rPr lang="en" sz="2400" dirty="0">
                <a:solidFill>
                  <a:srgbClr val="666666"/>
                </a:solidFill>
              </a:rPr>
              <a:t>and</a:t>
            </a:r>
            <a:r>
              <a:rPr lang="en" sz="2400" b="1" dirty="0">
                <a:solidFill>
                  <a:srgbClr val="666666"/>
                </a:solidFill>
              </a:rPr>
              <a:t> Feelings Welcome--</a:t>
            </a:r>
          </a:p>
          <a:p>
            <a:pPr marL="0" indent="0">
              <a:buNone/>
            </a:pPr>
            <a:r>
              <a:rPr lang="en" sz="2400" b="1" dirty="0">
                <a:solidFill>
                  <a:srgbClr val="666666"/>
                </a:solidFill>
              </a:rPr>
              <a:t>    Opportunity </a:t>
            </a:r>
            <a:r>
              <a:rPr lang="en" sz="2400" dirty="0">
                <a:solidFill>
                  <a:srgbClr val="666666"/>
                </a:solidFill>
              </a:rPr>
              <a:t>to</a:t>
            </a:r>
            <a:r>
              <a:rPr lang="en" sz="2400" b="1" dirty="0">
                <a:solidFill>
                  <a:srgbClr val="666666"/>
                </a:solidFill>
              </a:rPr>
              <a:t> Share or P</a:t>
            </a:r>
            <a:r>
              <a:rPr lang="en" sz="2800" b="1" dirty="0">
                <a:solidFill>
                  <a:srgbClr val="666666"/>
                </a:solidFill>
              </a:rPr>
              <a:t>ass</a:t>
            </a:r>
            <a:br>
              <a:rPr lang="en" sz="2800" b="1" dirty="0">
                <a:solidFill>
                  <a:srgbClr val="666666"/>
                </a:solidFill>
              </a:rPr>
            </a:br>
            <a:endParaRPr lang="en" sz="2800" b="1" dirty="0">
              <a:solidFill>
                <a:srgbClr val="666666"/>
              </a:solidFill>
            </a:endParaRPr>
          </a:p>
          <a:p>
            <a:pPr marL="0" indent="0">
              <a:buNone/>
            </a:pPr>
            <a:endParaRPr lang="en" sz="2800" b="1"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666666"/>
                </a:solidFill>
              </a:rPr>
              <a:t>10. </a:t>
            </a:r>
            <a:r>
              <a:rPr lang="en" sz="2400" b="1" dirty="0"/>
              <a:t>This is </a:t>
            </a:r>
            <a:r>
              <a:rPr lang="en" sz="2400" b="1" u="sng" dirty="0"/>
              <a:t>Your</a:t>
            </a:r>
            <a:r>
              <a:rPr lang="en" sz="2400" b="1" dirty="0"/>
              <a:t> Group: Talk to Each Other </a:t>
            </a:r>
            <a:br>
              <a:rPr lang="en" sz="2400" b="1" dirty="0">
                <a:solidFill>
                  <a:srgbClr val="666666"/>
                </a:solidFill>
              </a:rPr>
            </a:br>
            <a:endParaRPr lang="en-US" sz="2400" b="1"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66666"/>
                </a:solidFill>
              </a:rPr>
              <a:t>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500" dirty="0">
              <a:solidFill>
                <a:srgbClr val="FF0000"/>
              </a:solidFill>
            </a:endParaRPr>
          </a:p>
        </p:txBody>
      </p:sp>
      <p:pic>
        <p:nvPicPr>
          <p:cNvPr id="145" name="Google Shape;145;gbf8d953ae9_3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2377" y="1055832"/>
            <a:ext cx="2046800" cy="220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7F268F-2AC4-443B-A807-836F3894D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4050" y="3436303"/>
            <a:ext cx="1083454" cy="1090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Office PowerPoint</Application>
  <PresentationFormat>On-screen Show (16:9)</PresentationFormat>
  <Paragraphs>24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Arial</vt:lpstr>
      <vt:lpstr>Simple Light</vt:lpstr>
      <vt:lpstr>Online Group Ground Rules</vt:lpstr>
      <vt:lpstr>Online Group Ground Rules</vt:lpstr>
      <vt:lpstr>Online Group Ground Rules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of Book and Book Club</dc:title>
  <dc:creator>Jodi Kravitz</dc:creator>
  <cp:lastModifiedBy>Jodi Kravitz</cp:lastModifiedBy>
  <cp:revision>67</cp:revision>
  <cp:lastPrinted>2021-06-10T20:39:49Z</cp:lastPrinted>
  <dcterms:modified xsi:type="dcterms:W3CDTF">2021-11-09T15:08:16Z</dcterms:modified>
</cp:coreProperties>
</file>